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4"/>
  </p:sldMasterIdLst>
  <p:notesMasterIdLst>
    <p:notesMasterId r:id="rId24"/>
  </p:notesMasterIdLst>
  <p:sldIdLst>
    <p:sldId id="256" r:id="rId5"/>
    <p:sldId id="257" r:id="rId6"/>
    <p:sldId id="260" r:id="rId7"/>
    <p:sldId id="259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35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6B9B5F-6EF3-4DC6-B86F-9C7AEB7C8FAC}" type="datetimeFigureOut">
              <a:rPr lang="nl-NL" smtClean="0"/>
              <a:t>18-9-2017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A77C87-5F6C-4D0A-8EA8-84A5B3D2100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F67A4496-EF74-4F67-8A54-D0813B21388E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8E731-5BC9-4807-81D5-8675B8485BC6}" type="datetime1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977F69-3527-46B2-93C6-52F5095E327A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F8BC38-8F10-4B61-8D0C-C98F9164C5C5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EB81E-6525-4CB5-B3EC-7BA10C01212A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122118-072E-4CE1-BD60-13A00E351AA4}" type="datetime1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A24B3-D88F-4CBA-ACA5-417D9837272A}" type="datetime1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982A2B9A-EEE2-4DDF-91BE-4CE43F51DCCD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BF766570-5252-49F4-88ED-BC1A086972C4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AC386E-0FC2-4E20-AF5A-5ADE49C91D70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CF1E7-04AA-4B5D-98A8-51E97B364711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A467C-32E6-4FAF-A7FF-BA74AD27E5E2}" type="datetime1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ED73E-AAFB-453B-AB38-3004C9A419D7}" type="datetime1">
              <a:rPr lang="en-US" smtClean="0"/>
              <a:t>9/18/2017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4A200-FE48-42D3-96B5-EB28E397A478}" type="datetime1">
              <a:rPr lang="en-US" smtClean="0"/>
              <a:t>9/18/2017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4F796-A5C8-41E7-88FE-70128D9AE273}" type="datetime1">
              <a:rPr lang="en-US" smtClean="0"/>
              <a:t>9/18/2017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61DAA-34D0-4E19-B1EE-B84C6E1CF6F4}" type="datetime1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E0C92C-070D-4E20-98BD-10B4347756D2}" type="datetime1">
              <a:rPr lang="en-US" smtClean="0"/>
              <a:t>9/18/2017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18E2C3E-321D-4824-9F89-0118EA83187A}" type="datetime1">
              <a:rPr lang="en-US" smtClean="0"/>
              <a:t>9/18/2017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3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72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>
                <a:latin typeface="Book Antiqua" panose="02040602050305030304" pitchFamily="18" charset="0"/>
              </a:rPr>
              <a:t>Psychische Functies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nl-NL" sz="1600">
                <a:latin typeface="Book Antiqua" panose="02040602050305030304" pitchFamily="18" charset="0"/>
              </a:rPr>
              <a:t>Psychopathologie v0or 1</a:t>
            </a:r>
            <a:r>
              <a:rPr lang="nl-NL" sz="1600" baseline="30000">
                <a:latin typeface="Book Antiqua" panose="02040602050305030304" pitchFamily="18" charset="0"/>
              </a:rPr>
              <a:t>e</a:t>
            </a:r>
            <a:r>
              <a:rPr lang="nl-NL" sz="1600">
                <a:latin typeface="Book Antiqua" panose="02040602050305030304" pitchFamily="18" charset="0"/>
              </a:rPr>
              <a:t> </a:t>
            </a:r>
            <a:r>
              <a:rPr lang="nl-NL" sz="1600" err="1">
                <a:latin typeface="Book Antiqua" panose="02040602050305030304" pitchFamily="18" charset="0"/>
              </a:rPr>
              <a:t>jaars</a:t>
            </a:r>
            <a:r>
              <a:rPr lang="nl-NL" sz="1600">
                <a:latin typeface="Book Antiqua" panose="02040602050305030304" pitchFamily="18" charset="0"/>
              </a:rPr>
              <a:t> BBL 2017</a:t>
            </a:r>
          </a:p>
        </p:txBody>
      </p:sp>
    </p:spTree>
    <p:extLst>
      <p:ext uri="{BB962C8B-B14F-4D97-AF65-F5344CB8AC3E}">
        <p14:creationId xmlns:p14="http://schemas.microsoft.com/office/powerpoint/2010/main" val="6243926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980661" y="993913"/>
            <a:ext cx="511533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Stemming: </a:t>
            </a: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Een mentale of emotionele toestand</a:t>
            </a: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3" y="2748239"/>
            <a:ext cx="5409537" cy="3380961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6718852" y="1404730"/>
            <a:ext cx="45852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>
                <a:solidFill>
                  <a:schemeClr val="bg1"/>
                </a:solidFill>
                <a:latin typeface="Book Antiqua" panose="02040602050305030304" pitchFamily="18" charset="0"/>
              </a:rPr>
              <a:t>‘Het weer verhoudt zich tot het klimaat</a:t>
            </a:r>
          </a:p>
          <a:p>
            <a:r>
              <a:rPr lang="nl-NL" sz="4000">
                <a:solidFill>
                  <a:schemeClr val="bg1"/>
                </a:solidFill>
                <a:latin typeface="Book Antiqua" panose="02040602050305030304" pitchFamily="18" charset="0"/>
              </a:rPr>
              <a:t>Zoals de stemming zich verhoudt tot het karakter ‘</a:t>
            </a:r>
          </a:p>
        </p:txBody>
      </p:sp>
    </p:spTree>
    <p:extLst>
      <p:ext uri="{BB962C8B-B14F-4D97-AF65-F5344CB8AC3E}">
        <p14:creationId xmlns:p14="http://schemas.microsoft.com/office/powerpoint/2010/main" val="1021694000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834885" y="899996"/>
            <a:ext cx="9568071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chemeClr val="bg1"/>
                </a:solidFill>
                <a:latin typeface="Book Antiqua" panose="02040602050305030304" pitchFamily="18" charset="0"/>
              </a:rPr>
              <a:t>Waarneming</a:t>
            </a:r>
            <a:endParaRPr lang="nl-NL" sz="36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Ook wel </a:t>
            </a:r>
            <a:r>
              <a:rPr lang="nl-NL" sz="2400" i="1">
                <a:solidFill>
                  <a:schemeClr val="bg1"/>
                </a:solidFill>
                <a:latin typeface="Book Antiqua" panose="02040602050305030304" pitchFamily="18" charset="0"/>
              </a:rPr>
              <a:t>perceptie</a:t>
            </a: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 genoemd, is het proces van het verwerven, registreren, interpreteren, selecteren en ordenen van zintuiglijke informatie.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Ieder mens neemt anders waar omdat waarneming wordt vervormd door zintuigen, denkpatronen en verwachtingen.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Een voorbeeld: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13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452" y="808460"/>
            <a:ext cx="4896015" cy="4710337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6119446" y="1069145"/>
            <a:ext cx="46282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>
                <a:solidFill>
                  <a:schemeClr val="bg1"/>
                </a:solidFill>
                <a:latin typeface="Book Antiqua" panose="02040602050305030304" pitchFamily="18" charset="0"/>
              </a:rPr>
              <a:t>De Vaas van </a:t>
            </a:r>
            <a:r>
              <a:rPr lang="nl-NL" sz="4800" err="1">
                <a:solidFill>
                  <a:schemeClr val="bg1"/>
                </a:solidFill>
                <a:latin typeface="Book Antiqua" panose="02040602050305030304" pitchFamily="18" charset="0"/>
              </a:rPr>
              <a:t>Rubin</a:t>
            </a:r>
            <a:endParaRPr lang="nl-NL" sz="48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8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8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algn="ctr"/>
            <a:r>
              <a:rPr lang="nl-NL" sz="4800">
                <a:solidFill>
                  <a:schemeClr val="bg1"/>
                </a:solidFill>
                <a:latin typeface="Book Antiqua" panose="02040602050305030304" pitchFamily="18" charset="0"/>
              </a:rPr>
              <a:t>Wat zie je:  een vaas of…… ?</a:t>
            </a:r>
          </a:p>
        </p:txBody>
      </p:sp>
    </p:spTree>
    <p:extLst>
      <p:ext uri="{BB962C8B-B14F-4D97-AF65-F5344CB8AC3E}">
        <p14:creationId xmlns:p14="http://schemas.microsoft.com/office/powerpoint/2010/main" val="31489685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 "/>
          <p:cNvSpPr>
            <a:spLocks noChangeAspect="1" noChangeArrowheads="1"/>
          </p:cNvSpPr>
          <p:nvPr/>
        </p:nvSpPr>
        <p:spPr bwMode="auto">
          <a:xfrm>
            <a:off x="63500" y="-914400"/>
            <a:ext cx="14287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148" y="641779"/>
            <a:ext cx="3508305" cy="5209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308378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781879" y="927652"/>
            <a:ext cx="10508974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Book Antiqua" panose="02040602050305030304" pitchFamily="18" charset="0"/>
              </a:rPr>
              <a:t>Ik – besef </a:t>
            </a: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De bewustwording een ‘eigen ik’ te </a:t>
            </a: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hebben en je daarbij te </a:t>
            </a: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onderscheiden van anderen</a:t>
            </a: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0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0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0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0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000">
                <a:solidFill>
                  <a:schemeClr val="bg1"/>
                </a:solidFill>
                <a:latin typeface="Book Antiqua" panose="02040602050305030304" pitchFamily="18" charset="0"/>
              </a:rPr>
              <a:t>https://www.youtube.com/watch?v=pQFZGQmrszg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62316" y="2060921"/>
            <a:ext cx="28765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39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748" y="2054087"/>
            <a:ext cx="3996636" cy="3996636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702365" y="526775"/>
            <a:ext cx="6692347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u="sng">
                <a:solidFill>
                  <a:schemeClr val="bg1"/>
                </a:solidFill>
                <a:latin typeface="Book Antiqua" panose="02040602050305030304" pitchFamily="18" charset="0"/>
              </a:rPr>
              <a:t>Oriëntatie</a:t>
            </a: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Vermogen tot situatiebepaling</a:t>
            </a:r>
          </a:p>
          <a:p>
            <a:endParaRPr lang="nl-NL" sz="36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We onderscheiden: </a:t>
            </a:r>
          </a:p>
          <a:p>
            <a:endParaRPr lang="nl-NL" sz="36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1. Plaats</a:t>
            </a: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2. Tijd </a:t>
            </a:r>
          </a:p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3. Persoon</a:t>
            </a:r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503325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5009320" y="615122"/>
            <a:ext cx="6016488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u="sng">
                <a:solidFill>
                  <a:schemeClr val="bg1"/>
                </a:solidFill>
                <a:latin typeface="Book Antiqua" panose="02040602050305030304" pitchFamily="18" charset="0"/>
              </a:rPr>
              <a:t>Geheugen: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Is het vermogen van een mens of dier om informatie te onthouden. Het omvat drie belangrijke aspecten, namelijk de opslag, het vasthouden of bewaren en het terugzoeken van informatie.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Leren is het proces waardoor nieuwe kennis en vaardigheden in de hersenen wordt opgeslagen.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Vergeten is het proces waardoor informatie in het geheugen verloren gaat.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101" y="615122"/>
            <a:ext cx="4079185" cy="557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62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1007165" y="874642"/>
            <a:ext cx="928977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>
                <a:solidFill>
                  <a:schemeClr val="bg1"/>
                </a:solidFill>
                <a:latin typeface="Book Antiqua" panose="02040602050305030304" pitchFamily="18" charset="0"/>
              </a:rPr>
              <a:t>Spreken en taalgebruik</a:t>
            </a: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3200">
                <a:solidFill>
                  <a:schemeClr val="bg1"/>
                </a:solidFill>
                <a:latin typeface="Book Antiqua" panose="02040602050305030304" pitchFamily="18" charset="0"/>
              </a:rPr>
              <a:t>Het vermogen van mensen om abstracte ideeën om te zetten in taal</a:t>
            </a: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7791" y="2881957"/>
            <a:ext cx="3949148" cy="3173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494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5605669" y="795130"/>
            <a:ext cx="5738191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4400" b="1" u="sng">
                <a:solidFill>
                  <a:schemeClr val="bg1"/>
                </a:solidFill>
                <a:latin typeface="Book Antiqua" panose="02040602050305030304" pitchFamily="18" charset="0"/>
              </a:rPr>
              <a:t>Denken</a:t>
            </a:r>
            <a:r>
              <a:rPr lang="nl-NL" sz="4400" u="sng">
                <a:solidFill>
                  <a:schemeClr val="bg1"/>
                </a:solidFill>
                <a:latin typeface="Book Antiqua" panose="02040602050305030304" pitchFamily="18" charset="0"/>
              </a:rPr>
              <a:t> </a:t>
            </a:r>
          </a:p>
          <a:p>
            <a:r>
              <a:rPr lang="nl-NL" sz="2800">
                <a:solidFill>
                  <a:schemeClr val="bg1"/>
                </a:solidFill>
                <a:latin typeface="Book Antiqua" panose="02040602050305030304" pitchFamily="18" charset="0"/>
              </a:rPr>
              <a:t>Een innerlijk of mentaal proces waarbij een beeld of voorstelling (van iets of iemand), herinnering (van iets of iemand), of idee (inzicht, begrip, plan) wordt gevormd.</a:t>
            </a:r>
          </a:p>
          <a:p>
            <a:endParaRPr lang="nl-NL" sz="28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800">
                <a:solidFill>
                  <a:schemeClr val="bg1"/>
                </a:solidFill>
                <a:latin typeface="Book Antiqua" panose="02040602050305030304" pitchFamily="18" charset="0"/>
              </a:rPr>
              <a:t>Nadenken, overwegen, zich te binnen roepen zijn aan denken verwante begrippen</a:t>
            </a:r>
            <a:r>
              <a:rPr lang="nl-NL" sz="3200">
                <a:solidFill>
                  <a:schemeClr val="bg1"/>
                </a:solidFill>
                <a:latin typeface="Book Antiqua" panose="02040602050305030304" pitchFamily="18" charset="0"/>
              </a:rPr>
              <a:t>.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309" y="901146"/>
            <a:ext cx="3873777" cy="5165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245568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622852" y="477078"/>
            <a:ext cx="9356035" cy="932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400" u="sng">
                <a:solidFill>
                  <a:schemeClr val="bg1"/>
                </a:solidFill>
                <a:latin typeface="Book Antiqua" panose="02040602050305030304" pitchFamily="18" charset="0"/>
              </a:rPr>
              <a:t>Intelligentie</a:t>
            </a:r>
          </a:p>
          <a:p>
            <a:r>
              <a:rPr lang="nl-NL" sz="2400" b="1">
                <a:solidFill>
                  <a:schemeClr val="bg1"/>
                </a:solidFill>
                <a:latin typeface="Book Antiqua" panose="02040602050305030304" pitchFamily="18" charset="0"/>
              </a:rPr>
              <a:t>Een</a:t>
            </a: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 algemeen begrip uit de psychologie dat een mentale eigenschap beschrijft met veel verschillende functies zoals: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De mogelijkheid overeenkomsten en verschillen op te merken in waarnemingen,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Zich in de ruimte te oriënteren,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Te redeneren,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Plannen te maken,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Problemen te doorgronden en op te lossen,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In abstracties te denken,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Ideeën en taal te begrijpen en te produceren,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Informatie op te slaan in het geheugen en daar weer uit op te halen,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Te leren van ervaringen.</a:t>
            </a:r>
            <a:endParaRPr lang="nl-NL" sz="2400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4400" u="sng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94879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5617" y="1295399"/>
            <a:ext cx="2236994" cy="3925957"/>
          </a:xfrm>
        </p:spPr>
        <p:txBody>
          <a:bodyPr/>
          <a:lstStyle/>
          <a:p>
            <a:r>
              <a:rPr lang="nl-NL" sz="660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nl-NL" sz="660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nl-NL" sz="660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nl-NL" sz="660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nl-NL" sz="6600">
                <a:solidFill>
                  <a:schemeClr val="tx1"/>
                </a:solidFill>
                <a:latin typeface="Book Antiqua" panose="02040602050305030304" pitchFamily="18" charset="0"/>
              </a:rPr>
              <a:t/>
            </a:r>
            <a:br>
              <a:rPr lang="nl-NL" sz="6600">
                <a:solidFill>
                  <a:schemeClr val="tx1"/>
                </a:solidFill>
                <a:latin typeface="Book Antiqua" panose="02040602050305030304" pitchFamily="18" charset="0"/>
              </a:rPr>
            </a:br>
            <a:r>
              <a:rPr lang="nl-NL" sz="6600">
                <a:solidFill>
                  <a:srgbClr val="EBEBEB"/>
                </a:solidFill>
                <a:latin typeface="Book Antiqua"/>
              </a:rPr>
              <a:t>In</a:t>
            </a:r>
            <a:r>
              <a:rPr lang="nl-NL" sz="6600">
                <a:latin typeface="Book Antiqua" panose="02040602050305030304" pitchFamily="18" charset="0"/>
              </a:rPr>
              <a:t> deze les:</a:t>
            </a: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90589" y="450575"/>
            <a:ext cx="7880624" cy="5910468"/>
          </a:xfrm>
        </p:spPr>
      </p:pic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561110" y="6453809"/>
            <a:ext cx="10410102" cy="242830"/>
          </a:xfrm>
        </p:spPr>
        <p:txBody>
          <a:bodyPr/>
          <a:lstStyle/>
          <a:p>
            <a:r>
              <a:rPr lang="nl-NL"/>
              <a:t>Psychische Functies/ Cyclus Psychpathologie voor MBO/ Noorderpoort College Groningen februari - Juli 2017/ Samenstelling Gert Jan Lute</a:t>
            </a:r>
            <a:endParaRPr lang="en-US"/>
          </a:p>
        </p:txBody>
      </p:sp>
      <p:sp>
        <p:nvSpPr>
          <p:cNvPr id="7" name="Tekstvak 6"/>
          <p:cNvSpPr txBox="1"/>
          <p:nvPr/>
        </p:nvSpPr>
        <p:spPr>
          <a:xfrm>
            <a:off x="2266122" y="728870"/>
            <a:ext cx="88789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>
                <a:solidFill>
                  <a:schemeClr val="bg1"/>
                </a:solidFill>
                <a:latin typeface="Book Antiqua" panose="02040602050305030304" pitchFamily="18" charset="0"/>
              </a:rPr>
              <a:t>1.    </a:t>
            </a:r>
            <a:r>
              <a:rPr lang="nl-NL" sz="3600" b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Begripsbepaling</a:t>
            </a:r>
          </a:p>
          <a:p>
            <a:r>
              <a:rPr lang="nl-NL" sz="3600" b="1">
                <a:solidFill>
                  <a:schemeClr val="bg1"/>
                </a:solidFill>
                <a:latin typeface="Book Antiqua" panose="02040602050305030304" pitchFamily="18" charset="0"/>
              </a:rPr>
              <a:t>2.    </a:t>
            </a:r>
            <a:r>
              <a:rPr lang="nl-NL" sz="3600" b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Terminologie</a:t>
            </a:r>
          </a:p>
          <a:p>
            <a:r>
              <a:rPr lang="nl-NL" sz="3600" b="1">
                <a:solidFill>
                  <a:schemeClr val="bg1"/>
                </a:solidFill>
                <a:latin typeface="Book Antiqua" panose="02040602050305030304" pitchFamily="18" charset="0"/>
              </a:rPr>
              <a:t>3</a:t>
            </a:r>
            <a:r>
              <a:rPr lang="nl-NL" sz="3600" b="1">
                <a:solidFill>
                  <a:schemeClr val="accent6">
                    <a:lumMod val="50000"/>
                  </a:schemeClr>
                </a:solidFill>
                <a:latin typeface="Book Antiqua" panose="02040602050305030304" pitchFamily="18" charset="0"/>
              </a:rPr>
              <a:t>.    De verschillende psychische functies</a:t>
            </a:r>
          </a:p>
        </p:txBody>
      </p:sp>
    </p:spTree>
    <p:extLst>
      <p:ext uri="{BB962C8B-B14F-4D97-AF65-F5344CB8AC3E}">
        <p14:creationId xmlns:p14="http://schemas.microsoft.com/office/powerpoint/2010/main" val="324143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93913" y="901149"/>
            <a:ext cx="1024392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nl-NL" sz="3200" u="sng">
                <a:solidFill>
                  <a:schemeClr val="bg1"/>
                </a:solidFill>
                <a:latin typeface="Book Antiqua" panose="02040602050305030304" pitchFamily="18" charset="0"/>
              </a:rPr>
              <a:t>Begripsbepaling</a:t>
            </a:r>
          </a:p>
          <a:p>
            <a:pPr marL="457200" indent="-457200">
              <a:buAutoNum type="arabicPeriod"/>
            </a:pPr>
            <a:endParaRPr lang="nl-NL" sz="2400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Psychische functies zijn die processen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die optimaal psychisch functioneren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van mensen en dieren mogelijk maken.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Ze dragen zorg voor oriëntatie, kennis,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leren, herinneren, fantasie, humor,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gedrag, interesses, houding, mening,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waarnemen, motivatie, liefde, affect ,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persoonlijkheid, karakter……  </a:t>
            </a:r>
            <a:endParaRPr lang="nl-NL" sz="2400">
              <a:solidFill>
                <a:schemeClr val="bg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4493" y="1417984"/>
            <a:ext cx="3294822" cy="43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1840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0329" y="265044"/>
            <a:ext cx="7288696" cy="914400"/>
          </a:xfrm>
        </p:spPr>
        <p:txBody>
          <a:bodyPr/>
          <a:lstStyle/>
          <a:p>
            <a:r>
              <a:rPr lang="nl-NL" sz="3600" u="sng">
                <a:latin typeface="Book Antiqua" panose="02040602050305030304" pitchFamily="18" charset="0"/>
              </a:rPr>
              <a:t>  1. Begripsbepaling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669" y="906670"/>
            <a:ext cx="3737941" cy="4983921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662608" y="1366276"/>
            <a:ext cx="5791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Het psychisch functioneren is complex en wordt bepaald door een aantal  factoren zoals: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Achtergrond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Cultuur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Erfelijkheid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Opvoeding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Omstandigheden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Ervaring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06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662609" y="702365"/>
            <a:ext cx="6474701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nl-NL" sz="2400" u="sng">
                <a:solidFill>
                  <a:schemeClr val="bg1"/>
                </a:solidFill>
                <a:latin typeface="Book Antiqua" panose="02040602050305030304" pitchFamily="18" charset="0"/>
              </a:rPr>
              <a:t>Begripsbepaling</a:t>
            </a:r>
          </a:p>
          <a:p>
            <a:pPr marL="342900" indent="-342900">
              <a:buAutoNum type="arabicPeriod"/>
            </a:pPr>
            <a:endParaRPr lang="nl-NL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Tussen psychisch gezond en psychisch gestoord gedrag loopt een dunne scheidslijn die per individu, cultuur en situatie verschilt.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Met andere woorden: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Er is geen standaard voor psychisch gestoord gedrag.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Beleving van psychisch lijden verschilt per geval waarbij de interpretatie en de invloed van de omgeving vaak belangrijke factoren zijn.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8428" y="914399"/>
            <a:ext cx="3806687" cy="507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67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2164" y="3578088"/>
            <a:ext cx="4502643" cy="259946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583095" y="681416"/>
            <a:ext cx="99894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/>
              <a:t>K2. 2.i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967408" y="866082"/>
            <a:ext cx="65200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u="sng">
                <a:latin typeface="Book Antiqua" panose="02040602050305030304" pitchFamily="18" charset="0"/>
              </a:rPr>
              <a:t>2</a:t>
            </a:r>
            <a:r>
              <a:rPr lang="nl-NL" sz="3600" u="sng">
                <a:solidFill>
                  <a:schemeClr val="bg1"/>
                </a:solidFill>
                <a:latin typeface="Book Antiqua" panose="02040602050305030304" pitchFamily="18" charset="0"/>
              </a:rPr>
              <a:t>2. Terminologie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Als er sprake is van een gestoorde psychische functie, spreken we over het </a:t>
            </a:r>
            <a:r>
              <a:rPr lang="nl-NL" sz="2400" u="sng">
                <a:solidFill>
                  <a:schemeClr val="bg1"/>
                </a:solidFill>
                <a:latin typeface="Book Antiqua" panose="02040602050305030304" pitchFamily="18" charset="0"/>
              </a:rPr>
              <a:t>Symptoom</a:t>
            </a:r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 waaraan iemand lijdt.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Dat </a:t>
            </a:r>
            <a:r>
              <a:rPr lang="nl-NL" sz="2400" u="sng">
                <a:solidFill>
                  <a:schemeClr val="bg1"/>
                </a:solidFill>
                <a:latin typeface="Book Antiqua" panose="02040602050305030304" pitchFamily="18" charset="0"/>
              </a:rPr>
              <a:t>Symptoom</a:t>
            </a:r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 kan bijvoorbeeld zijn: somberheid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Een aantal symptomen vormt samen een </a:t>
            </a:r>
            <a:r>
              <a:rPr lang="nl-NL" sz="2400" u="sng">
                <a:solidFill>
                  <a:schemeClr val="bg1"/>
                </a:solidFill>
                <a:latin typeface="Book Antiqua" panose="02040602050305030304" pitchFamily="18" charset="0"/>
              </a:rPr>
              <a:t>Syndroom</a:t>
            </a:r>
          </a:p>
          <a:p>
            <a:endParaRPr lang="nl-NL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De oorzaken van stoornissen noemen we de   </a:t>
            </a:r>
            <a:r>
              <a:rPr lang="nl-NL" sz="2400" u="sng">
                <a:solidFill>
                  <a:schemeClr val="bg1"/>
                </a:solidFill>
                <a:latin typeface="Book Antiqua" panose="02040602050305030304" pitchFamily="18" charset="0"/>
              </a:rPr>
              <a:t>Etiologie</a:t>
            </a:r>
          </a:p>
          <a:p>
            <a:endParaRPr lang="nl-NL" sz="2400" u="sng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Oorzaken van psychische lijden zijn: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Somatische factoren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Sociale en ontwikkelingsfactoren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Psychologische factoren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94938154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/>
        </p:nvSpPr>
        <p:spPr>
          <a:xfrm>
            <a:off x="980661" y="689113"/>
            <a:ext cx="82163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>
                <a:solidFill>
                  <a:schemeClr val="bg1"/>
                </a:solidFill>
                <a:latin typeface="Book Antiqua" panose="02040602050305030304" pitchFamily="18" charset="0"/>
              </a:rPr>
              <a:t>3. De verschillende psychische functies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426" y="1755765"/>
            <a:ext cx="5262233" cy="3962399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6824870" y="1755765"/>
            <a:ext cx="43069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Bewustzijn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Affect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Stemming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Waarnemen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Ik- besef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Oriëntatie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Geheugen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Spreken en taalgebruik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Denken</a:t>
            </a:r>
          </a:p>
          <a:p>
            <a:pPr marL="342900" indent="-342900">
              <a:buAutoNum type="arabicPeriod"/>
            </a:pPr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Intelligentie</a:t>
            </a:r>
          </a:p>
        </p:txBody>
      </p:sp>
    </p:spTree>
    <p:extLst>
      <p:ext uri="{BB962C8B-B14F-4D97-AF65-F5344CB8AC3E}">
        <p14:creationId xmlns:p14="http://schemas.microsoft.com/office/powerpoint/2010/main" val="40141822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1139688" y="1007166"/>
            <a:ext cx="5340626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3. De verschillende psychische functies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800" u="sng">
                <a:solidFill>
                  <a:schemeClr val="bg1"/>
                </a:solidFill>
                <a:latin typeface="Book Antiqua" panose="02040602050305030304" pitchFamily="18" charset="0"/>
              </a:rPr>
              <a:t>Bewustzijn: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Is het vermogen om te kunnen ervaren 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of waarnemen oftewel een beleving of besef hebben 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van jezelf en de omgeving.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Bewustzijn kent een aantal stadia: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Van een verhoogd bewustzijn door meditatie of 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gebruik van drugs ( Amfetamine, XTC)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Tot een verlaagd bewustzijn door vermoeidheid, 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hersenbeschadiging, Epilepsie of het gebruik van </a:t>
            </a: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drugs zoals alcohol en heroïne.</a:t>
            </a:r>
          </a:p>
          <a:p>
            <a:endParaRPr lang="nl-NL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>
                <a:solidFill>
                  <a:schemeClr val="bg1"/>
                </a:solidFill>
                <a:latin typeface="Book Antiqua" panose="02040602050305030304" pitchFamily="18" charset="0"/>
              </a:rPr>
              <a:t>Tot coma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4871" y="1007166"/>
            <a:ext cx="4292370" cy="480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199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861391" y="874643"/>
            <a:ext cx="10482470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>
                <a:solidFill>
                  <a:schemeClr val="bg1"/>
                </a:solidFill>
                <a:latin typeface="Book Antiqua" panose="02040602050305030304" pitchFamily="18" charset="0"/>
              </a:rPr>
              <a:t>Affect: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Een patroon van waarneembaar gedrag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waarmee een subjectief gevoel of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emotie tot uitdrukking wordt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gebracht.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Een plotselinge, hevige emotie of </a:t>
            </a:r>
          </a:p>
          <a:p>
            <a:r>
              <a:rPr lang="nl-NL" sz="2400">
                <a:solidFill>
                  <a:schemeClr val="bg1"/>
                </a:solidFill>
                <a:latin typeface="Book Antiqua" panose="02040602050305030304" pitchFamily="18" charset="0"/>
              </a:rPr>
              <a:t>gemoedstoestand of </a:t>
            </a: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  <a:p>
            <a:endParaRPr lang="nl-NL" sz="2400">
              <a:solidFill>
                <a:schemeClr val="bg1"/>
              </a:solidFill>
              <a:latin typeface="Book Antiqua" panose="02040602050305030304" pitchFamily="18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2640" y="1417882"/>
            <a:ext cx="5156752" cy="343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620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-directiekamer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01BCB85B8D1614286DC6B7B1DA2CF9E" ma:contentTypeVersion="2" ma:contentTypeDescription="Een nieuw document maken." ma:contentTypeScope="" ma:versionID="6320ae59430617a72e7f41fcaa092af0">
  <xsd:schema xmlns:xsd="http://www.w3.org/2001/XMLSchema" xmlns:xs="http://www.w3.org/2001/XMLSchema" xmlns:p="http://schemas.microsoft.com/office/2006/metadata/properties" xmlns:ns2="bf385a6f-3a74-47d8-a834-7fe92f75f03b" targetNamespace="http://schemas.microsoft.com/office/2006/metadata/properties" ma:root="true" ma:fieldsID="22e99fa94e8a561eafc671f1487baec9" ns2:_="">
    <xsd:import namespace="bf385a6f-3a74-47d8-a834-7fe92f75f03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385a6f-3a74-47d8-a834-7fe92f75f03b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Gedeeld met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4C82C21-33F7-4BCF-BC8F-DA3FC00385E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68A93AE-2B3A-4D6A-B8A0-EF15502BF0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f385a6f-3a74-47d8-a834-7fe92f75f03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7DFD435-E3DF-4F1B-9FB1-DC848F59B06E}">
  <ds:schemaRefs>
    <ds:schemaRef ds:uri="bf385a6f-3a74-47d8-a834-7fe92f75f03b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679</Words>
  <Application>Microsoft Office PowerPoint</Application>
  <PresentationFormat>Breedbeeld</PresentationFormat>
  <Paragraphs>152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Book Antiqua</vt:lpstr>
      <vt:lpstr>Calibri</vt:lpstr>
      <vt:lpstr>Century Gothic</vt:lpstr>
      <vt:lpstr>Wingdings 3</vt:lpstr>
      <vt:lpstr>Ion-directiekamer</vt:lpstr>
      <vt:lpstr>Psychische Functies</vt:lpstr>
      <vt:lpstr>   In deze les:</vt:lpstr>
      <vt:lpstr>PowerPoint-presentatie</vt:lpstr>
      <vt:lpstr>  1. Begripsbepaling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Psychische Functies</dc:title>
  <dc:creator>Gert Jan Lute</dc:creator>
  <cp:lastModifiedBy>Kirsten Albrecht</cp:lastModifiedBy>
  <cp:revision>2</cp:revision>
  <dcterms:modified xsi:type="dcterms:W3CDTF">2017-09-18T07:08:53Z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0x010100001BCB85B8D1614286DC6B7B1DA2CF9E</vt:lpwstr>
  </property>
</Properties>
</file>